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26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5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년간 연도별 투자추이 및 비중 </a:t>
            </a:r>
          </a:p>
        </c:rich>
      </c:tx>
      <c:layout/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기후R&amp;D(단위:억원)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49C-4226-9C33-420C0B3859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  <c:pt idx="4">
                  <c:v>2021년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25588</c:v>
                </c:pt>
                <c:pt idx="1">
                  <c:v>25758</c:v>
                </c:pt>
                <c:pt idx="2">
                  <c:v>25597</c:v>
                </c:pt>
                <c:pt idx="3">
                  <c:v>30494</c:v>
                </c:pt>
                <c:pt idx="4">
                  <c:v>34291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9C-4226-9C33-420C0B3859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1379871"/>
        <c:axId val="47138083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국가R&amp;D비율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  <c:pt idx="4">
                  <c:v>2021년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0.13200000000000001</c:v>
                </c:pt>
                <c:pt idx="1">
                  <c:v>0.129</c:v>
                </c:pt>
                <c:pt idx="2">
                  <c:v>0.128</c:v>
                </c:pt>
                <c:pt idx="3">
                  <c:v>0.127</c:v>
                </c:pt>
                <c:pt idx="4">
                  <c:v>0.13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49C-4226-9C33-420C0B3859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2656255"/>
        <c:axId val="852653375"/>
      </c:lineChart>
      <c:catAx>
        <c:axId val="471379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80831"/>
        <c:crosses val="autoZero"/>
        <c:auto val="1"/>
        <c:lblAlgn val="ctr"/>
        <c:lblOffset val="100"/>
        <c:noMultiLvlLbl val="0"/>
      </c:catAx>
      <c:valAx>
        <c:axId val="471380831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79871"/>
        <c:crosses val="autoZero"/>
        <c:crossBetween val="between"/>
      </c:valAx>
      <c:valAx>
        <c:axId val="852653375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852656255"/>
        <c:crosses val="max"/>
        <c:crossBetween val="between"/>
        <c:majorUnit val="5.000000000000001E-3"/>
      </c:valAx>
      <c:catAx>
        <c:axId val="85265625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52653375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0A2D62-8326-4FA2-BE54-2BC0B59F984C}" type="doc">
      <dgm:prSet loTypeId="urn:microsoft.com/office/officeart/2005/8/layout/venn3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41294EC4-EFDA-4FFE-8E39-85865C22971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대중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교통</a:t>
          </a:r>
        </a:p>
      </dgm:t>
    </dgm:pt>
    <dgm:pt modelId="{B2963A57-A4BF-4296-9E70-EAC534E6CD99}" type="parTrans" cxnId="{6522DB08-7BBE-438D-9C5E-CD2DBE8ADED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6B3FD2A-37CF-4D76-9DFB-CCF1874744CF}" type="sibTrans" cxnId="{6522DB08-7BBE-438D-9C5E-CD2DBE8ADED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1145F68-869D-45B7-A960-B54B88BFDC2D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장바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구니</a:t>
          </a:r>
        </a:p>
      </dgm:t>
    </dgm:pt>
    <dgm:pt modelId="{93D51E91-E892-4C9C-AF7E-2406D5DBE06F}" type="parTrans" cxnId="{3F76FAEA-6626-455E-A2A5-C9E7542F5BA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5FB1F21-F24E-4708-901A-458AE84B4A3D}" type="sibTrans" cxnId="{3F76FAEA-6626-455E-A2A5-C9E7542F5BA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4D3C902-5F2B-404F-9CB2-06C4F191EEA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스마트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영수증</a:t>
          </a:r>
        </a:p>
      </dgm:t>
    </dgm:pt>
    <dgm:pt modelId="{C94272D4-DAF5-4B74-830D-D1F9248DE779}" type="parTrans" cxnId="{FC436B16-D140-4DFB-BAC2-34323F9B2E7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4350B5A-EDCD-44DB-89DE-6DC66B930514}" type="sibTrans" cxnId="{FC436B16-D140-4DFB-BAC2-34323F9B2E7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2079D8-7386-4F54-833D-EAF6617127FC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텀블러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사용</a:t>
          </a:r>
        </a:p>
      </dgm:t>
    </dgm:pt>
    <dgm:pt modelId="{A04DD36E-0797-4E37-8893-97FC06198A73}" type="parTrans" cxnId="{28431439-C062-4C9F-B5BE-3938DC0F84B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1EDCE97-FBCA-44BF-AA18-ED869E44EC6E}" type="sibTrans" cxnId="{28431439-C062-4C9F-B5BE-3938DC0F84B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A1FFFC8-3B7C-499A-9560-10A06347FB4A}" type="pres">
      <dgm:prSet presAssocID="{490A2D62-8326-4FA2-BE54-2BC0B59F98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49CF83-207F-4A1E-841C-7B0A0815FDB8}" type="pres">
      <dgm:prSet presAssocID="{41294EC4-EFDA-4FFE-8E39-85865C22971C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1738AF-0196-4082-B46B-AFAF6E133432}" type="pres">
      <dgm:prSet presAssocID="{B6B3FD2A-37CF-4D76-9DFB-CCF1874744CF}" presName="space" presStyleCnt="0"/>
      <dgm:spPr/>
    </dgm:pt>
    <dgm:pt modelId="{FDC4E887-EDA1-4366-8438-D183678B6260}" type="pres">
      <dgm:prSet presAssocID="{A1145F68-869D-45B7-A960-B54B88BFDC2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9FE586F-14BF-4CA7-B552-77FB213F5914}" type="pres">
      <dgm:prSet presAssocID="{E5FB1F21-F24E-4708-901A-458AE84B4A3D}" presName="space" presStyleCnt="0"/>
      <dgm:spPr/>
    </dgm:pt>
    <dgm:pt modelId="{D77E81B3-5437-497C-9737-CEA5C81E3F35}" type="pres">
      <dgm:prSet presAssocID="{64D3C902-5F2B-404F-9CB2-06C4F191EEAF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B44FE08-9B01-49C7-9B57-F363132BB881}" type="pres">
      <dgm:prSet presAssocID="{E4350B5A-EDCD-44DB-89DE-6DC66B930514}" presName="space" presStyleCnt="0"/>
      <dgm:spPr/>
    </dgm:pt>
    <dgm:pt modelId="{214A19D0-12B3-48A4-BCFD-B328D66EDA12}" type="pres">
      <dgm:prSet presAssocID="{CB2079D8-7386-4F54-833D-EAF6617127F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F76FAEA-6626-455E-A2A5-C9E7542F5BAE}" srcId="{490A2D62-8326-4FA2-BE54-2BC0B59F984C}" destId="{A1145F68-869D-45B7-A960-B54B88BFDC2D}" srcOrd="1" destOrd="0" parTransId="{93D51E91-E892-4C9C-AF7E-2406D5DBE06F}" sibTransId="{E5FB1F21-F24E-4708-901A-458AE84B4A3D}"/>
    <dgm:cxn modelId="{FEBCAC36-D0B5-4F9A-9EE4-7824298B42DD}" type="presOf" srcId="{CB2079D8-7386-4F54-833D-EAF6617127FC}" destId="{214A19D0-12B3-48A4-BCFD-B328D66EDA12}" srcOrd="0" destOrd="0" presId="urn:microsoft.com/office/officeart/2005/8/layout/venn3"/>
    <dgm:cxn modelId="{6522DB08-7BBE-438D-9C5E-CD2DBE8ADED7}" srcId="{490A2D62-8326-4FA2-BE54-2BC0B59F984C}" destId="{41294EC4-EFDA-4FFE-8E39-85865C22971C}" srcOrd="0" destOrd="0" parTransId="{B2963A57-A4BF-4296-9E70-EAC534E6CD99}" sibTransId="{B6B3FD2A-37CF-4D76-9DFB-CCF1874744CF}"/>
    <dgm:cxn modelId="{28431439-C062-4C9F-B5BE-3938DC0F84B0}" srcId="{490A2D62-8326-4FA2-BE54-2BC0B59F984C}" destId="{CB2079D8-7386-4F54-833D-EAF6617127FC}" srcOrd="3" destOrd="0" parTransId="{A04DD36E-0797-4E37-8893-97FC06198A73}" sibTransId="{71EDCE97-FBCA-44BF-AA18-ED869E44EC6E}"/>
    <dgm:cxn modelId="{FC436B16-D140-4DFB-BAC2-34323F9B2E77}" srcId="{490A2D62-8326-4FA2-BE54-2BC0B59F984C}" destId="{64D3C902-5F2B-404F-9CB2-06C4F191EEAF}" srcOrd="2" destOrd="0" parTransId="{C94272D4-DAF5-4B74-830D-D1F9248DE779}" sibTransId="{E4350B5A-EDCD-44DB-89DE-6DC66B930514}"/>
    <dgm:cxn modelId="{3FD58E9A-5D6A-417C-9FDC-D4EB2100EA45}" type="presOf" srcId="{490A2D62-8326-4FA2-BE54-2BC0B59F984C}" destId="{2A1FFFC8-3B7C-499A-9560-10A06347FB4A}" srcOrd="0" destOrd="0" presId="urn:microsoft.com/office/officeart/2005/8/layout/venn3"/>
    <dgm:cxn modelId="{CE11930F-C590-4950-9575-0CD5D5057304}" type="presOf" srcId="{A1145F68-869D-45B7-A960-B54B88BFDC2D}" destId="{FDC4E887-EDA1-4366-8438-D183678B6260}" srcOrd="0" destOrd="0" presId="urn:microsoft.com/office/officeart/2005/8/layout/venn3"/>
    <dgm:cxn modelId="{7FAB6373-1140-467D-8D4E-AEF252D0EAA2}" type="presOf" srcId="{64D3C902-5F2B-404F-9CB2-06C4F191EEAF}" destId="{D77E81B3-5437-497C-9737-CEA5C81E3F35}" srcOrd="0" destOrd="0" presId="urn:microsoft.com/office/officeart/2005/8/layout/venn3"/>
    <dgm:cxn modelId="{9167BD50-A546-4F9B-B1BE-BF5AAE7B2666}" type="presOf" srcId="{41294EC4-EFDA-4FFE-8E39-85865C22971C}" destId="{F349CF83-207F-4A1E-841C-7B0A0815FDB8}" srcOrd="0" destOrd="0" presId="urn:microsoft.com/office/officeart/2005/8/layout/venn3"/>
    <dgm:cxn modelId="{63CDF216-14CB-4232-8B56-A0411F780847}" type="presParOf" srcId="{2A1FFFC8-3B7C-499A-9560-10A06347FB4A}" destId="{F349CF83-207F-4A1E-841C-7B0A0815FDB8}" srcOrd="0" destOrd="0" presId="urn:microsoft.com/office/officeart/2005/8/layout/venn3"/>
    <dgm:cxn modelId="{E0B936D9-33B6-494B-981F-C0212BEFA7AD}" type="presParOf" srcId="{2A1FFFC8-3B7C-499A-9560-10A06347FB4A}" destId="{DB1738AF-0196-4082-B46B-AFAF6E133432}" srcOrd="1" destOrd="0" presId="urn:microsoft.com/office/officeart/2005/8/layout/venn3"/>
    <dgm:cxn modelId="{C52F17B5-4DDA-458F-9997-F7950D593A32}" type="presParOf" srcId="{2A1FFFC8-3B7C-499A-9560-10A06347FB4A}" destId="{FDC4E887-EDA1-4366-8438-D183678B6260}" srcOrd="2" destOrd="0" presId="urn:microsoft.com/office/officeart/2005/8/layout/venn3"/>
    <dgm:cxn modelId="{87A3DC92-D4F3-4F21-9BE0-2EB363CC9C36}" type="presParOf" srcId="{2A1FFFC8-3B7C-499A-9560-10A06347FB4A}" destId="{E9FE586F-14BF-4CA7-B552-77FB213F5914}" srcOrd="3" destOrd="0" presId="urn:microsoft.com/office/officeart/2005/8/layout/venn3"/>
    <dgm:cxn modelId="{E3CB9636-B921-4645-81B2-9663A25D389F}" type="presParOf" srcId="{2A1FFFC8-3B7C-499A-9560-10A06347FB4A}" destId="{D77E81B3-5437-497C-9737-CEA5C81E3F35}" srcOrd="4" destOrd="0" presId="urn:microsoft.com/office/officeart/2005/8/layout/venn3"/>
    <dgm:cxn modelId="{2BD37BD0-4303-47D2-B6B4-E533B71CD8DF}" type="presParOf" srcId="{2A1FFFC8-3B7C-499A-9560-10A06347FB4A}" destId="{AB44FE08-9B01-49C7-9B57-F363132BB881}" srcOrd="5" destOrd="0" presId="urn:microsoft.com/office/officeart/2005/8/layout/venn3"/>
    <dgm:cxn modelId="{C8EA818E-33F9-432F-BCB2-CE5BE97BCEBD}" type="presParOf" srcId="{2A1FFFC8-3B7C-499A-9560-10A06347FB4A}" destId="{214A19D0-12B3-48A4-BCFD-B328D66EDA12}" srcOrd="6" destOrd="0" presId="urn:microsoft.com/office/officeart/2005/8/layout/venn3"/>
  </dgm:cxnLst>
  <dgm:bg/>
  <dgm:whole>
    <a:ln>
      <a:noFill/>
      <a:prstDash val="dash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8A8824-5189-4192-B603-A635A2B9A3B2}" type="doc">
      <dgm:prSet loTypeId="urn:microsoft.com/office/officeart/2005/8/layout/process1" loCatId="process" qsTypeId="urn:microsoft.com/office/officeart/2005/8/quickstyle/3d1" qsCatId="3D" csTypeId="urn:microsoft.com/office/officeart/2005/8/colors/colorful1" csCatId="colorful" phldr="1"/>
      <dgm:spPr/>
    </dgm:pt>
    <dgm:pt modelId="{073C814F-9B87-4B46-BE2E-55D8F6041AF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탄소중립</a:t>
          </a:r>
          <a: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실천앱가입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E051913-FCC6-419F-9B01-AD08714BDA41}" type="parTrans" cxnId="{B83434EA-2D05-4072-AE99-6567EA60B04E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27AB835-719C-449E-A657-713D6AC68B56}" type="sibTrans" cxnId="{B83434EA-2D05-4072-AE99-6567EA60B04E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4A21FA7-63EF-45DE-A52F-25641559436B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탄소중립</a:t>
          </a:r>
          <a:r>
            <a:rPr lang="en-US" altLang="ko-KR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포인트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F672BC-9FA7-48A8-BB9A-01DB119F20BF}" type="parTrans" cxnId="{55D88BE3-4CB0-4F62-B459-0D086F04B4C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FF919FC-2B98-4BEE-AC53-DAD5FC6CCE4F}" type="sibTrans" cxnId="{55D88BE3-4CB0-4F62-B459-0D086F04B4C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B6E7C5C-29F5-42DE-9591-D5B226E1582F}" type="pres">
      <dgm:prSet presAssocID="{598A8824-5189-4192-B603-A635A2B9A3B2}" presName="Name0" presStyleCnt="0">
        <dgm:presLayoutVars>
          <dgm:dir/>
          <dgm:resizeHandles val="exact"/>
        </dgm:presLayoutVars>
      </dgm:prSet>
      <dgm:spPr/>
    </dgm:pt>
    <dgm:pt modelId="{608F9301-C7BF-432E-A502-7DF68C21620F}" type="pres">
      <dgm:prSet presAssocID="{073C814F-9B87-4B46-BE2E-55D8F6041AF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356E39D-89C3-46D0-822C-B1425569D576}" type="pres">
      <dgm:prSet presAssocID="{E27AB835-719C-449E-A657-713D6AC68B56}" presName="sibTrans" presStyleLbl="sibTrans2D1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5E73BEBA-0316-4CE8-B22B-671D3D557343}" type="pres">
      <dgm:prSet presAssocID="{E27AB835-719C-449E-A657-713D6AC68B56}" presName="connectorText" presStyleLbl="sibTrans2D1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94788103-EAC5-4AFD-99F7-E0A023F44450}" type="pres">
      <dgm:prSet presAssocID="{C4A21FA7-63EF-45DE-A52F-25641559436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5E24A7-E4D3-4AF8-B238-A51BD93F2E4D}" type="presOf" srcId="{073C814F-9B87-4B46-BE2E-55D8F6041AF2}" destId="{608F9301-C7BF-432E-A502-7DF68C21620F}" srcOrd="0" destOrd="0" presId="urn:microsoft.com/office/officeart/2005/8/layout/process1"/>
    <dgm:cxn modelId="{15EE6F17-0E2C-4282-A824-A152FA3C5FE4}" type="presOf" srcId="{E27AB835-719C-449E-A657-713D6AC68B56}" destId="{A356E39D-89C3-46D0-822C-B1425569D576}" srcOrd="0" destOrd="0" presId="urn:microsoft.com/office/officeart/2005/8/layout/process1"/>
    <dgm:cxn modelId="{AC17EB30-A0A9-46AD-8351-7EDC71D10D46}" type="presOf" srcId="{C4A21FA7-63EF-45DE-A52F-25641559436B}" destId="{94788103-EAC5-4AFD-99F7-E0A023F44450}" srcOrd="0" destOrd="0" presId="urn:microsoft.com/office/officeart/2005/8/layout/process1"/>
    <dgm:cxn modelId="{D2A22E20-C3BE-4DE5-8142-3B0D3DA13BD0}" type="presOf" srcId="{E27AB835-719C-449E-A657-713D6AC68B56}" destId="{5E73BEBA-0316-4CE8-B22B-671D3D557343}" srcOrd="1" destOrd="0" presId="urn:microsoft.com/office/officeart/2005/8/layout/process1"/>
    <dgm:cxn modelId="{55D88BE3-4CB0-4F62-B459-0D086F04B4C2}" srcId="{598A8824-5189-4192-B603-A635A2B9A3B2}" destId="{C4A21FA7-63EF-45DE-A52F-25641559436B}" srcOrd="1" destOrd="0" parTransId="{CBF672BC-9FA7-48A8-BB9A-01DB119F20BF}" sibTransId="{FFF919FC-2B98-4BEE-AC53-DAD5FC6CCE4F}"/>
    <dgm:cxn modelId="{079078D8-5391-4CB4-8254-9336902AD35F}" type="presOf" srcId="{598A8824-5189-4192-B603-A635A2B9A3B2}" destId="{5B6E7C5C-29F5-42DE-9591-D5B226E1582F}" srcOrd="0" destOrd="0" presId="urn:microsoft.com/office/officeart/2005/8/layout/process1"/>
    <dgm:cxn modelId="{B83434EA-2D05-4072-AE99-6567EA60B04E}" srcId="{598A8824-5189-4192-B603-A635A2B9A3B2}" destId="{073C814F-9B87-4B46-BE2E-55D8F6041AF2}" srcOrd="0" destOrd="0" parTransId="{EE051913-FCC6-419F-9B01-AD08714BDA41}" sibTransId="{E27AB835-719C-449E-A657-713D6AC68B56}"/>
    <dgm:cxn modelId="{9109FE18-C754-4248-800D-7AE561C09DE9}" type="presParOf" srcId="{5B6E7C5C-29F5-42DE-9591-D5B226E1582F}" destId="{608F9301-C7BF-432E-A502-7DF68C21620F}" srcOrd="0" destOrd="0" presId="urn:microsoft.com/office/officeart/2005/8/layout/process1"/>
    <dgm:cxn modelId="{A311270C-517C-40BC-A761-E2E2AE3F0F8B}" type="presParOf" srcId="{5B6E7C5C-29F5-42DE-9591-D5B226E1582F}" destId="{A356E39D-89C3-46D0-822C-B1425569D576}" srcOrd="1" destOrd="0" presId="urn:microsoft.com/office/officeart/2005/8/layout/process1"/>
    <dgm:cxn modelId="{CCBB541A-139F-408D-8232-841AA83D08A7}" type="presParOf" srcId="{A356E39D-89C3-46D0-822C-B1425569D576}" destId="{5E73BEBA-0316-4CE8-B22B-671D3D557343}" srcOrd="0" destOrd="0" presId="urn:microsoft.com/office/officeart/2005/8/layout/process1"/>
    <dgm:cxn modelId="{871C2F42-4759-4D06-A757-0E9309035361}" type="presParOf" srcId="{5B6E7C5C-29F5-42DE-9591-D5B226E1582F}" destId="{94788103-EAC5-4AFD-99F7-E0A023F4445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49CF83-207F-4A1E-841C-7B0A0815FDB8}">
      <dsp:nvSpPr>
        <dsp:cNvPr id="0" name=""/>
        <dsp:cNvSpPr/>
      </dsp:nvSpPr>
      <dsp:spPr>
        <a:xfrm>
          <a:off x="1163" y="497475"/>
          <a:ext cx="1167599" cy="11675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4257" tIns="22860" rIns="64257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대중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교통</a:t>
          </a:r>
        </a:p>
      </dsp:txBody>
      <dsp:txXfrm>
        <a:off x="172154" y="668466"/>
        <a:ext cx="825617" cy="825617"/>
      </dsp:txXfrm>
    </dsp:sp>
    <dsp:sp modelId="{FDC4E887-EDA1-4366-8438-D183678B6260}">
      <dsp:nvSpPr>
        <dsp:cNvPr id="0" name=""/>
        <dsp:cNvSpPr/>
      </dsp:nvSpPr>
      <dsp:spPr>
        <a:xfrm>
          <a:off x="935243" y="497475"/>
          <a:ext cx="1167599" cy="116759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4257" tIns="22860" rIns="64257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장바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구니</a:t>
          </a:r>
        </a:p>
      </dsp:txBody>
      <dsp:txXfrm>
        <a:off x="1106234" y="668466"/>
        <a:ext cx="825617" cy="825617"/>
      </dsp:txXfrm>
    </dsp:sp>
    <dsp:sp modelId="{D77E81B3-5437-497C-9737-CEA5C81E3F35}">
      <dsp:nvSpPr>
        <dsp:cNvPr id="0" name=""/>
        <dsp:cNvSpPr/>
      </dsp:nvSpPr>
      <dsp:spPr>
        <a:xfrm>
          <a:off x="1869323" y="497475"/>
          <a:ext cx="1167599" cy="116759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4257" tIns="22860" rIns="64257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스마트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영수증</a:t>
          </a:r>
        </a:p>
      </dsp:txBody>
      <dsp:txXfrm>
        <a:off x="2040314" y="668466"/>
        <a:ext cx="825617" cy="825617"/>
      </dsp:txXfrm>
    </dsp:sp>
    <dsp:sp modelId="{214A19D0-12B3-48A4-BCFD-B328D66EDA12}">
      <dsp:nvSpPr>
        <dsp:cNvPr id="0" name=""/>
        <dsp:cNvSpPr/>
      </dsp:nvSpPr>
      <dsp:spPr>
        <a:xfrm>
          <a:off x="2803403" y="497475"/>
          <a:ext cx="1167599" cy="116759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4257" tIns="22860" rIns="64257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텀블러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사용</a:t>
          </a:r>
        </a:p>
      </dsp:txBody>
      <dsp:txXfrm>
        <a:off x="2974394" y="668466"/>
        <a:ext cx="825617" cy="825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F9301-C7BF-432E-A502-7DF68C21620F}">
      <dsp:nvSpPr>
        <dsp:cNvPr id="0" name=""/>
        <dsp:cNvSpPr/>
      </dsp:nvSpPr>
      <dsp:spPr>
        <a:xfrm>
          <a:off x="625" y="1920"/>
          <a:ext cx="1334882" cy="8009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탄소중립</a:t>
          </a:r>
          <a: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실천앱가입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083" y="25378"/>
        <a:ext cx="1287966" cy="754013"/>
      </dsp:txXfrm>
    </dsp:sp>
    <dsp:sp modelId="{A356E39D-89C3-46D0-822C-B1425569D576}">
      <dsp:nvSpPr>
        <dsp:cNvPr id="0" name=""/>
        <dsp:cNvSpPr/>
      </dsp:nvSpPr>
      <dsp:spPr>
        <a:xfrm>
          <a:off x="1468996" y="236860"/>
          <a:ext cx="282995" cy="331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68996" y="303070"/>
        <a:ext cx="198097" cy="198630"/>
      </dsp:txXfrm>
    </dsp:sp>
    <dsp:sp modelId="{94788103-EAC5-4AFD-99F7-E0A023F44450}">
      <dsp:nvSpPr>
        <dsp:cNvPr id="0" name=""/>
        <dsp:cNvSpPr/>
      </dsp:nvSpPr>
      <dsp:spPr>
        <a:xfrm>
          <a:off x="1869461" y="1920"/>
          <a:ext cx="1334882" cy="8009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탄소중립</a:t>
          </a:r>
          <a:r>
            <a:rPr lang="en-US" altLang="ko-KR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포인트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92919" y="25378"/>
        <a:ext cx="1287966" cy="754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22257-A244-4AB5-8EDC-406973CB0481}" type="datetimeFigureOut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4EC05-AB54-46B3-90F1-82289E3D38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17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61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4DAE-0940-43BE-9601-7FB1045F1A0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850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37CAB-72CF-4FE7-84E4-874D8F3870B9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7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9072B-61C3-48A2-95C3-C02CF7A5F57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867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C5BEE44-860C-89BD-A67F-2DD5506A5DAD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CC9BECE-FF89-449C-82C1-0D3B104D517F}" type="slidenum">
              <a:rPr lang="ko-KR" altLang="en-US" smtClean="0"/>
              <a:pPr algn="l"/>
              <a:t>‹#›</a:t>
            </a:fld>
            <a:r>
              <a:rPr lang="ko-KR" altLang="en-US" dirty="0"/>
              <a:t>쪽</a:t>
            </a:r>
          </a:p>
        </p:txBody>
      </p:sp>
    </p:spTree>
    <p:extLst>
      <p:ext uri="{BB962C8B-B14F-4D97-AF65-F5344CB8AC3E}">
        <p14:creationId xmlns:p14="http://schemas.microsoft.com/office/powerpoint/2010/main" val="92820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D6C45-07B8-4CE0-829F-D8085E4917B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864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EB1B-EA8C-4AB0-A88E-C150F364FDC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32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3992-127C-4099-9DBD-56E9A4311855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95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386-C426-4D78-BFDD-C6DF8E1B945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181AD451-C89D-4AF5-B155-C1538CBE2075}"/>
              </a:ext>
            </a:extLst>
          </p:cNvPr>
          <p:cNvSpPr/>
          <p:nvPr userDrawn="1"/>
        </p:nvSpPr>
        <p:spPr>
          <a:xfrm>
            <a:off x="0" y="503853"/>
            <a:ext cx="9906000" cy="522514"/>
          </a:xfrm>
          <a:prstGeom prst="hexagon">
            <a:avLst>
              <a:gd name="adj" fmla="val 76448"/>
              <a:gd name="vf" fmla="val 11547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2CC40490-5C48-40FA-8C10-275379FD3383}"/>
              </a:ext>
            </a:extLst>
          </p:cNvPr>
          <p:cNvSpPr/>
          <p:nvPr userDrawn="1"/>
        </p:nvSpPr>
        <p:spPr>
          <a:xfrm>
            <a:off x="681038" y="0"/>
            <a:ext cx="8543925" cy="1026367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87B4B9-047E-4454-953D-E922DE9BB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5998" cy="1026366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45E7D30-186F-4BDB-991A-69856C511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8" y="6356352"/>
            <a:ext cx="1124670" cy="36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3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F6D2-B07E-4D85-9342-BD386B5598AB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30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A786-145A-4F04-9A0E-B8574B023D90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64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6281-5639-4482-A3DD-069069C5FA14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89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34BF-015E-428B-ADB2-40347D3451FD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1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361C4AE4-515F-90D8-9438-E013531C753B}"/>
              </a:ext>
            </a:extLst>
          </p:cNvPr>
          <p:cNvSpPr/>
          <p:nvPr/>
        </p:nvSpPr>
        <p:spPr>
          <a:xfrm>
            <a:off x="-3" y="0"/>
            <a:ext cx="5074421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8B0D030-6AD9-0A78-0945-2F982DEDEE53}"/>
              </a:ext>
            </a:extLst>
          </p:cNvPr>
          <p:cNvSpPr/>
          <p:nvPr/>
        </p:nvSpPr>
        <p:spPr>
          <a:xfrm>
            <a:off x="1456661" y="2158409"/>
            <a:ext cx="7549116" cy="25411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US" altLang="ko-KR" sz="5400" b="1" dirty="0">
                <a:effectLst>
                  <a:reflection blurRad="6350" stA="50000" endA="300" endPos="50000" dist="60007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Carbon Neutrality</a:t>
            </a:r>
            <a:endParaRPr lang="en-US" altLang="ko-KR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F59D4B-51CC-9888-F9ED-F82554EF0A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582" y="201576"/>
            <a:ext cx="1911827" cy="6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A80831E2-0081-DCA9-8F88-1CE0AEC50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L 도형 3">
            <a:extLst>
              <a:ext uri="{FF2B5EF4-FFF2-40B4-BE49-F238E27FC236}">
                <a16:creationId xmlns:a16="http://schemas.microsoft.com/office/drawing/2014/main" id="{9F229DF8-2494-F828-BDF4-A2584C77B88E}"/>
              </a:ext>
            </a:extLst>
          </p:cNvPr>
          <p:cNvSpPr/>
          <p:nvPr/>
        </p:nvSpPr>
        <p:spPr>
          <a:xfrm flipH="1">
            <a:off x="3929381" y="2375097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오각형 4">
            <a:extLst>
              <a:ext uri="{FF2B5EF4-FFF2-40B4-BE49-F238E27FC236}">
                <a16:creationId xmlns:a16="http://schemas.microsoft.com/office/drawing/2014/main" id="{3D2D5930-9340-FDF8-FBE5-B5E1865C790D}"/>
              </a:ext>
            </a:extLst>
          </p:cNvPr>
          <p:cNvSpPr/>
          <p:nvPr/>
        </p:nvSpPr>
        <p:spPr>
          <a:xfrm>
            <a:off x="3550215" y="1756874"/>
            <a:ext cx="865595" cy="865595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011E1D-9D0F-03B8-C0F3-55E2423F4B42}"/>
              </a:ext>
            </a:extLst>
          </p:cNvPr>
          <p:cNvSpPr txBox="1"/>
          <p:nvPr/>
        </p:nvSpPr>
        <p:spPr>
          <a:xfrm>
            <a:off x="4367763" y="1912352"/>
            <a:ext cx="395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탄소중립의 개념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7DEC4523-D69B-1174-1DB3-1CA6427D11C0}"/>
              </a:ext>
            </a:extLst>
          </p:cNvPr>
          <p:cNvSpPr/>
          <p:nvPr/>
        </p:nvSpPr>
        <p:spPr>
          <a:xfrm flipH="1">
            <a:off x="3929381" y="3390799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오각형 8">
            <a:extLst>
              <a:ext uri="{FF2B5EF4-FFF2-40B4-BE49-F238E27FC236}">
                <a16:creationId xmlns:a16="http://schemas.microsoft.com/office/drawing/2014/main" id="{46036C72-E976-D280-40F3-FFB03B63DEEB}"/>
              </a:ext>
            </a:extLst>
          </p:cNvPr>
          <p:cNvSpPr/>
          <p:nvPr/>
        </p:nvSpPr>
        <p:spPr>
          <a:xfrm>
            <a:off x="3550215" y="2772576"/>
            <a:ext cx="865595" cy="865595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AD270-0CB4-008E-8163-4683E8429B4E}"/>
              </a:ext>
            </a:extLst>
          </p:cNvPr>
          <p:cNvSpPr txBox="1"/>
          <p:nvPr/>
        </p:nvSpPr>
        <p:spPr>
          <a:xfrm>
            <a:off x="4367763" y="2917803"/>
            <a:ext cx="395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2050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탄소중립의 미래상</a:t>
            </a:r>
          </a:p>
        </p:txBody>
      </p:sp>
      <p:sp>
        <p:nvSpPr>
          <p:cNvPr id="12" name="L 도형 11">
            <a:extLst>
              <a:ext uri="{FF2B5EF4-FFF2-40B4-BE49-F238E27FC236}">
                <a16:creationId xmlns:a16="http://schemas.microsoft.com/office/drawing/2014/main" id="{ABD5231C-8256-3959-5B43-034FA1F3EFBB}"/>
              </a:ext>
            </a:extLst>
          </p:cNvPr>
          <p:cNvSpPr/>
          <p:nvPr/>
        </p:nvSpPr>
        <p:spPr>
          <a:xfrm flipH="1">
            <a:off x="3929381" y="4514525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오각형 12">
            <a:extLst>
              <a:ext uri="{FF2B5EF4-FFF2-40B4-BE49-F238E27FC236}">
                <a16:creationId xmlns:a16="http://schemas.microsoft.com/office/drawing/2014/main" id="{4251335C-53BA-F22D-C00C-DC1A0191D07C}"/>
              </a:ext>
            </a:extLst>
          </p:cNvPr>
          <p:cNvSpPr/>
          <p:nvPr/>
        </p:nvSpPr>
        <p:spPr>
          <a:xfrm>
            <a:off x="3550215" y="3896302"/>
            <a:ext cx="865595" cy="865595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5A658-C242-3B63-B3CC-61B736F210B0}"/>
              </a:ext>
            </a:extLst>
          </p:cNvPr>
          <p:cNvSpPr txBox="1"/>
          <p:nvPr/>
        </p:nvSpPr>
        <p:spPr>
          <a:xfrm>
            <a:off x="4367763" y="4051780"/>
            <a:ext cx="4410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탄소중립이행관련 정부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R&amp;D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L 도형 15">
            <a:extLst>
              <a:ext uri="{FF2B5EF4-FFF2-40B4-BE49-F238E27FC236}">
                <a16:creationId xmlns:a16="http://schemas.microsoft.com/office/drawing/2014/main" id="{74144091-2323-6E48-8720-9ECAA14AA7B1}"/>
              </a:ext>
            </a:extLst>
          </p:cNvPr>
          <p:cNvSpPr/>
          <p:nvPr/>
        </p:nvSpPr>
        <p:spPr>
          <a:xfrm flipH="1">
            <a:off x="3929381" y="5666653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오각형 16">
            <a:extLst>
              <a:ext uri="{FF2B5EF4-FFF2-40B4-BE49-F238E27FC236}">
                <a16:creationId xmlns:a16="http://schemas.microsoft.com/office/drawing/2014/main" id="{5EA5B012-F052-9FF4-5063-2B18046CA3AC}"/>
              </a:ext>
            </a:extLst>
          </p:cNvPr>
          <p:cNvSpPr/>
          <p:nvPr/>
        </p:nvSpPr>
        <p:spPr>
          <a:xfrm>
            <a:off x="3550215" y="5048430"/>
            <a:ext cx="865595" cy="865595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EC14DC-DCDB-B355-63D6-EF3AE78C5C14}"/>
              </a:ext>
            </a:extLst>
          </p:cNvPr>
          <p:cNvSpPr txBox="1"/>
          <p:nvPr/>
        </p:nvSpPr>
        <p:spPr>
          <a:xfrm>
            <a:off x="4367763" y="5203908"/>
            <a:ext cx="395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탄소중립 생활실천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193C5D53-E900-3CCB-5252-D9F5E91778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3" r="4430" b="69243"/>
          <a:stretch/>
        </p:blipFill>
        <p:spPr>
          <a:xfrm>
            <a:off x="694138" y="1841026"/>
            <a:ext cx="1708549" cy="1549773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4071981-F858-4422-8B21-DAD61C29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96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C013C90A-EDE4-B771-F212-3736F8CFD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A. </a:t>
            </a:r>
            <a:r>
              <a:rPr lang="ko-KR" altLang="en-US" dirty="0"/>
              <a:t>탄소중립의 개념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27A33466-EFDD-DD1C-242B-382F77604D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8181" y="3812694"/>
            <a:ext cx="8958805" cy="2157010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탄소중립이란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개인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회사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단체 등에서 배출한 이산화탄소를 다시 흡수해 실질적인 배출량을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0(Zero)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으로 만드는 것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탄소중립은 온실가스 배출량과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흡수량이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같아지는 상태를 의미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FBD2552E-DAC5-960E-79E1-39367CE708C4}"/>
              </a:ext>
            </a:extLst>
          </p:cNvPr>
          <p:cNvSpPr txBox="1">
            <a:spLocks/>
          </p:cNvSpPr>
          <p:nvPr/>
        </p:nvSpPr>
        <p:spPr>
          <a:xfrm>
            <a:off x="648181" y="1562582"/>
            <a:ext cx="6192457" cy="20024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Carbon neutrality 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Carbon neutrality refers to the state where the amount of greenhouse gas emissions is equal to the amount absorbed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DB394ADC-08A6-BB30-42F5-881F14069E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25188" y="1892279"/>
            <a:ext cx="1829697" cy="1407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58855A1-D5BE-4F68-A123-12FCEF28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62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C5363D3-2807-2AA7-F8F2-3FAA888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2050 </a:t>
            </a:r>
            <a:r>
              <a:rPr lang="ko-KR" altLang="en-US" dirty="0"/>
              <a:t>탄소중립의 미래상</a:t>
            </a:r>
          </a:p>
        </p:txBody>
      </p:sp>
      <p:sp>
        <p:nvSpPr>
          <p:cNvPr id="4" name="한쪽 모서리가 잘린 사각형 6">
            <a:extLst>
              <a:ext uri="{FF2B5EF4-FFF2-40B4-BE49-F238E27FC236}">
                <a16:creationId xmlns:a16="http://schemas.microsoft.com/office/drawing/2014/main" id="{904BBD31-476E-6064-C538-1BDF5D19392A}"/>
              </a:ext>
            </a:extLst>
          </p:cNvPr>
          <p:cNvSpPr/>
          <p:nvPr/>
        </p:nvSpPr>
        <p:spPr>
          <a:xfrm flipH="1">
            <a:off x="1708643" y="1288292"/>
            <a:ext cx="2156400" cy="1024686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오각형 17">
            <a:extLst>
              <a:ext uri="{FF2B5EF4-FFF2-40B4-BE49-F238E27FC236}">
                <a16:creationId xmlns:a16="http://schemas.microsoft.com/office/drawing/2014/main" id="{67D547EA-C57A-729D-C012-D817177AAB52}"/>
              </a:ext>
            </a:extLst>
          </p:cNvPr>
          <p:cNvSpPr/>
          <p:nvPr/>
        </p:nvSpPr>
        <p:spPr>
          <a:xfrm>
            <a:off x="267500" y="2323646"/>
            <a:ext cx="1440025" cy="1282229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에너지</a:t>
            </a:r>
          </a:p>
        </p:txBody>
      </p:sp>
      <p:sp>
        <p:nvSpPr>
          <p:cNvPr id="12" name="오각형 21">
            <a:extLst>
              <a:ext uri="{FF2B5EF4-FFF2-40B4-BE49-F238E27FC236}">
                <a16:creationId xmlns:a16="http://schemas.microsoft.com/office/drawing/2014/main" id="{18A4B09E-16EC-9C98-30BD-9F82F1B7FAA8}"/>
              </a:ext>
            </a:extLst>
          </p:cNvPr>
          <p:cNvSpPr/>
          <p:nvPr/>
        </p:nvSpPr>
        <p:spPr>
          <a:xfrm>
            <a:off x="267500" y="3605875"/>
            <a:ext cx="1440025" cy="1282229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산업</a:t>
            </a:r>
          </a:p>
        </p:txBody>
      </p:sp>
      <p:sp>
        <p:nvSpPr>
          <p:cNvPr id="13" name="오각형 22">
            <a:extLst>
              <a:ext uri="{FF2B5EF4-FFF2-40B4-BE49-F238E27FC236}">
                <a16:creationId xmlns:a16="http://schemas.microsoft.com/office/drawing/2014/main" id="{ECEEADF2-765D-125D-3006-7AF6B4B12E88}"/>
              </a:ext>
            </a:extLst>
          </p:cNvPr>
          <p:cNvSpPr/>
          <p:nvPr/>
        </p:nvSpPr>
        <p:spPr>
          <a:xfrm>
            <a:off x="267500" y="4888104"/>
            <a:ext cx="1440025" cy="1308571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수송</a:t>
            </a:r>
          </a:p>
        </p:txBody>
      </p:sp>
      <p:sp>
        <p:nvSpPr>
          <p:cNvPr id="14" name="한쪽 모서리가 잘린 사각형 6">
            <a:extLst>
              <a:ext uri="{FF2B5EF4-FFF2-40B4-BE49-F238E27FC236}">
                <a16:creationId xmlns:a16="http://schemas.microsoft.com/office/drawing/2014/main" id="{90210FED-1BAB-C3E3-E903-BE5A7608FBD3}"/>
              </a:ext>
            </a:extLst>
          </p:cNvPr>
          <p:cNvSpPr/>
          <p:nvPr/>
        </p:nvSpPr>
        <p:spPr>
          <a:xfrm flipH="1">
            <a:off x="3865043" y="1284022"/>
            <a:ext cx="2870332" cy="1024686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한쪽 모서리가 잘린 사각형 6">
            <a:extLst>
              <a:ext uri="{FF2B5EF4-FFF2-40B4-BE49-F238E27FC236}">
                <a16:creationId xmlns:a16="http://schemas.microsoft.com/office/drawing/2014/main" id="{CFDD6ED8-0459-C663-B6F7-9EDCBF4D6CB6}"/>
              </a:ext>
            </a:extLst>
          </p:cNvPr>
          <p:cNvSpPr/>
          <p:nvPr/>
        </p:nvSpPr>
        <p:spPr>
          <a:xfrm flipH="1">
            <a:off x="6735375" y="1277858"/>
            <a:ext cx="2750400" cy="1024686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49E9928-6995-4EC7-8B1E-D9135A94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>
                <a:latin typeface="돋움" panose="020B0600000101010101" pitchFamily="50" charset="-127"/>
                <a:ea typeface="돋움" panose="020B0600000101010101" pitchFamily="50" charset="-127"/>
              </a:rPr>
              <a:pPr/>
              <a:t>4</a:t>
            </a:fld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눈물 방울 4">
            <a:extLst>
              <a:ext uri="{FF2B5EF4-FFF2-40B4-BE49-F238E27FC236}">
                <a16:creationId xmlns:a16="http://schemas.microsoft.com/office/drawing/2014/main" id="{153846BF-367B-A0E8-D74A-7CB93DF3F3A9}"/>
              </a:ext>
            </a:extLst>
          </p:cNvPr>
          <p:cNvSpPr/>
          <p:nvPr/>
        </p:nvSpPr>
        <p:spPr>
          <a:xfrm>
            <a:off x="1708643" y="1534345"/>
            <a:ext cx="2156400" cy="779776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현재모습</a:t>
            </a: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B90370C5-9DB1-3FEE-DF0E-BED5C48A18A3}"/>
              </a:ext>
            </a:extLst>
          </p:cNvPr>
          <p:cNvSpPr/>
          <p:nvPr/>
        </p:nvSpPr>
        <p:spPr>
          <a:xfrm>
            <a:off x="3865043" y="1522768"/>
            <a:ext cx="2870332" cy="779776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미래모습</a:t>
            </a:r>
          </a:p>
        </p:txBody>
      </p:sp>
      <p:sp>
        <p:nvSpPr>
          <p:cNvPr id="10" name="눈물 방울 9">
            <a:extLst>
              <a:ext uri="{FF2B5EF4-FFF2-40B4-BE49-F238E27FC236}">
                <a16:creationId xmlns:a16="http://schemas.microsoft.com/office/drawing/2014/main" id="{AB2FDDE6-2D27-300C-2EF5-F031670EB3F9}"/>
              </a:ext>
            </a:extLst>
          </p:cNvPr>
          <p:cNvSpPr/>
          <p:nvPr/>
        </p:nvSpPr>
        <p:spPr>
          <a:xfrm>
            <a:off x="6735375" y="1534345"/>
            <a:ext cx="2750400" cy="779776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기대효과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BA5AD7E8-DEA2-8B54-91AB-D22E8A6CA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21214"/>
              </p:ext>
            </p:extLst>
          </p:nvPr>
        </p:nvGraphicFramePr>
        <p:xfrm>
          <a:off x="1704178" y="2312978"/>
          <a:ext cx="7786800" cy="393222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157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7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1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85318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화석연료기반 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/>
                      </a:r>
                      <a:b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</a:b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에너지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신재생 등 친환경 기반 에너지 생산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친환경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  <a:sym typeface="Wingdings" panose="05000000000000000000" pitchFamily="2" charset="2"/>
                        </a:rPr>
                        <a:t>및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청정에너지 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/>
                      </a:r>
                      <a:b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</a:b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중심 전력체계 전환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endParaRPr lang="ko-KR" altLang="en-US" sz="1800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에너지 자립도 향상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3170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탄소 집약적 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/>
                      </a:r>
                      <a:b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</a:b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산업구조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 err="1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신유망산업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확산</a:t>
                      </a:r>
                    </a:p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저탄소 산업구조전환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글로벌 환경규제 적응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endParaRPr lang="ko-KR" altLang="en-US" sz="1800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산업 경쟁력 강화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170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내연기관 중심 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/>
                      </a:r>
                      <a:b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</a:b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수송체계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친환경차 중심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생태계 조성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친환경 </a:t>
                      </a:r>
                      <a:r>
                        <a:rPr lang="ko-KR" altLang="en-US" sz="1800" dirty="0" err="1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미래차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산업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endParaRPr lang="ko-KR" altLang="en-US" sz="1800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indent="0" algn="ctr" latinLnBrk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글로벌 경쟁력 강화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542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3F21F0D-C4AC-B489-78A5-F6530B661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탄소중립이행관련 정부 </a:t>
            </a:r>
            <a:r>
              <a:rPr lang="en-US" altLang="ko-KR" dirty="0"/>
              <a:t>R&amp;D</a:t>
            </a:r>
            <a:endParaRPr lang="ko-KR" altLang="en-US" dirty="0"/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05C743D3-0943-53FB-5B69-67C8053463A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83125065"/>
              </p:ext>
            </p:extLst>
          </p:nvPr>
        </p:nvGraphicFramePr>
        <p:xfrm>
          <a:off x="681036" y="1593866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톱니 모양의 오른쪽 화살표 5">
            <a:extLst>
              <a:ext uri="{FF2B5EF4-FFF2-40B4-BE49-F238E27FC236}">
                <a16:creationId xmlns:a16="http://schemas.microsoft.com/office/drawing/2014/main" id="{CF7AEEA2-2C57-1E35-7C2C-2E4CD9B03731}"/>
              </a:ext>
            </a:extLst>
          </p:cNvPr>
          <p:cNvSpPr/>
          <p:nvPr/>
        </p:nvSpPr>
        <p:spPr>
          <a:xfrm>
            <a:off x="5228111" y="2283373"/>
            <a:ext cx="2081257" cy="576064"/>
          </a:xfrm>
          <a:prstGeom prst="notchedRightArrow">
            <a:avLst>
              <a:gd name="adj1" fmla="val 66772"/>
              <a:gd name="adj2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점진적 증가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7CE6F1A-F4D7-4283-9571-80F70F21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76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한쪽 모서리는 잘리고 다른 쪽 모서리는 둥근 사각형 21">
            <a:extLst>
              <a:ext uri="{FF2B5EF4-FFF2-40B4-BE49-F238E27FC236}">
                <a16:creationId xmlns:a16="http://schemas.microsoft.com/office/drawing/2014/main" id="{C5D675BD-C46E-F576-61DC-B3D10F18AD99}"/>
              </a:ext>
            </a:extLst>
          </p:cNvPr>
          <p:cNvSpPr/>
          <p:nvPr/>
        </p:nvSpPr>
        <p:spPr>
          <a:xfrm>
            <a:off x="5065702" y="1340768"/>
            <a:ext cx="4608512" cy="4564886"/>
          </a:xfrm>
          <a:prstGeom prst="snipRound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3B206078-8E44-7FE5-1C22-AB8D2AC9604F}"/>
              </a:ext>
            </a:extLst>
          </p:cNvPr>
          <p:cNvSpPr/>
          <p:nvPr/>
        </p:nvSpPr>
        <p:spPr>
          <a:xfrm>
            <a:off x="5201047" y="3311505"/>
            <a:ext cx="4337822" cy="1556277"/>
          </a:xfrm>
          <a:prstGeom prst="roundRect">
            <a:avLst>
              <a:gd name="adj" fmla="val 30344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B918D2C7-759F-8370-A192-3682BC5D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탄소중립 생활실천</a:t>
            </a:r>
          </a:p>
        </p:txBody>
      </p:sp>
      <p:sp>
        <p:nvSpPr>
          <p:cNvPr id="5" name="한쪽 모서리는 잘리고 다른 쪽 모서리는 둥근 사각형 5">
            <a:extLst>
              <a:ext uri="{FF2B5EF4-FFF2-40B4-BE49-F238E27FC236}">
                <a16:creationId xmlns:a16="http://schemas.microsoft.com/office/drawing/2014/main" id="{CBDE07D6-1817-FD2F-DDDF-5C49A52C060E}"/>
              </a:ext>
            </a:extLst>
          </p:cNvPr>
          <p:cNvSpPr/>
          <p:nvPr/>
        </p:nvSpPr>
        <p:spPr>
          <a:xfrm flipH="1">
            <a:off x="209824" y="1329800"/>
            <a:ext cx="4608512" cy="4564886"/>
          </a:xfrm>
          <a:prstGeom prst="snip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빗면 8">
            <a:extLst>
              <a:ext uri="{FF2B5EF4-FFF2-40B4-BE49-F238E27FC236}">
                <a16:creationId xmlns:a16="http://schemas.microsoft.com/office/drawing/2014/main" id="{0611D87F-3AB2-D0A0-BDE9-37B97F959AF6}"/>
              </a:ext>
            </a:extLst>
          </p:cNvPr>
          <p:cNvSpPr/>
          <p:nvPr/>
        </p:nvSpPr>
        <p:spPr>
          <a:xfrm>
            <a:off x="1382852" y="1361433"/>
            <a:ext cx="2262457" cy="586399"/>
          </a:xfrm>
          <a:prstGeom prst="horizontalScroll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생활실천 안내서</a:t>
            </a:r>
          </a:p>
        </p:txBody>
      </p:sp>
      <p:graphicFrame>
        <p:nvGraphicFramePr>
          <p:cNvPr id="22" name="다이어그램 21">
            <a:extLst>
              <a:ext uri="{FF2B5EF4-FFF2-40B4-BE49-F238E27FC236}">
                <a16:creationId xmlns:a16="http://schemas.microsoft.com/office/drawing/2014/main" id="{8A4DE871-F743-D837-5B3E-E16011F8D6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1882046"/>
              </p:ext>
            </p:extLst>
          </p:nvPr>
        </p:nvGraphicFramePr>
        <p:xfrm>
          <a:off x="5383875" y="1517692"/>
          <a:ext cx="3972167" cy="216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대각선 방향의 모서리가 잘린 사각형 30">
            <a:extLst>
              <a:ext uri="{FF2B5EF4-FFF2-40B4-BE49-F238E27FC236}">
                <a16:creationId xmlns:a16="http://schemas.microsoft.com/office/drawing/2014/main" id="{51C40C85-8FE6-531C-14BB-F1FF0EF6D1CD}"/>
              </a:ext>
            </a:extLst>
          </p:cNvPr>
          <p:cNvSpPr/>
          <p:nvPr/>
        </p:nvSpPr>
        <p:spPr>
          <a:xfrm flipH="1">
            <a:off x="6238730" y="1402357"/>
            <a:ext cx="2262457" cy="576064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탄소중립 실천앱</a:t>
            </a:r>
            <a:endParaRPr lang="ko-KR" altLang="en-US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오른쪽 화살표 설명선 31">
            <a:extLst>
              <a:ext uri="{FF2B5EF4-FFF2-40B4-BE49-F238E27FC236}">
                <a16:creationId xmlns:a16="http://schemas.microsoft.com/office/drawing/2014/main" id="{16839B81-6344-18F3-BC4A-8126E13FF1E1}"/>
              </a:ext>
            </a:extLst>
          </p:cNvPr>
          <p:cNvSpPr/>
          <p:nvPr/>
        </p:nvSpPr>
        <p:spPr>
          <a:xfrm>
            <a:off x="5401774" y="3729643"/>
            <a:ext cx="1151254" cy="7200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다회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용기</a:t>
            </a: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2FBD4B7E-5405-1C4E-126D-3E78CAFCA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8083032"/>
              </p:ext>
            </p:extLst>
          </p:nvPr>
        </p:nvGraphicFramePr>
        <p:xfrm>
          <a:off x="5767473" y="4969335"/>
          <a:ext cx="3204970" cy="804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왼쪽/오른쪽 화살표 11">
            <a:extLst>
              <a:ext uri="{FF2B5EF4-FFF2-40B4-BE49-F238E27FC236}">
                <a16:creationId xmlns:a16="http://schemas.microsoft.com/office/drawing/2014/main" id="{63ECB657-9B03-2C78-FF59-86A6A024CE41}"/>
              </a:ext>
            </a:extLst>
          </p:cNvPr>
          <p:cNvSpPr/>
          <p:nvPr/>
        </p:nvSpPr>
        <p:spPr>
          <a:xfrm>
            <a:off x="6646086" y="3549642"/>
            <a:ext cx="1447745" cy="1186395"/>
          </a:xfrm>
          <a:prstGeom prst="leftRightArrow">
            <a:avLst>
              <a:gd name="adj1" fmla="val 47175"/>
              <a:gd name="adj2" fmla="val 50000"/>
            </a:avLst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친환경제품</a:t>
            </a:r>
          </a:p>
        </p:txBody>
      </p:sp>
      <p:sp>
        <p:nvSpPr>
          <p:cNvPr id="33" name="오른쪽 화살표 설명선 31">
            <a:extLst>
              <a:ext uri="{FF2B5EF4-FFF2-40B4-BE49-F238E27FC236}">
                <a16:creationId xmlns:a16="http://schemas.microsoft.com/office/drawing/2014/main" id="{BB69423A-0BF4-FB86-3461-E68C49608ADE}"/>
              </a:ext>
            </a:extLst>
          </p:cNvPr>
          <p:cNvSpPr/>
          <p:nvPr/>
        </p:nvSpPr>
        <p:spPr>
          <a:xfrm flipH="1">
            <a:off x="8186888" y="3729643"/>
            <a:ext cx="1300119" cy="720000"/>
          </a:xfrm>
          <a:prstGeom prst="leftRightArrowCallout">
            <a:avLst>
              <a:gd name="adj1" fmla="val 50000"/>
              <a:gd name="adj2" fmla="val 25000"/>
              <a:gd name="adj3" fmla="val 27954"/>
              <a:gd name="adj4" fmla="val 69441"/>
            </a:avLst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재활용</a:t>
            </a:r>
          </a:p>
        </p:txBody>
      </p:sp>
      <p:sp>
        <p:nvSpPr>
          <p:cNvPr id="40" name="별: 꼭짓점 8개 39">
            <a:extLst>
              <a:ext uri="{FF2B5EF4-FFF2-40B4-BE49-F238E27FC236}">
                <a16:creationId xmlns:a16="http://schemas.microsoft.com/office/drawing/2014/main" id="{C57719DA-FC69-A7DA-548E-588FD44A3FA6}"/>
              </a:ext>
            </a:extLst>
          </p:cNvPr>
          <p:cNvSpPr/>
          <p:nvPr/>
        </p:nvSpPr>
        <p:spPr>
          <a:xfrm flipH="1">
            <a:off x="1624929" y="2153761"/>
            <a:ext cx="1778300" cy="1239511"/>
          </a:xfrm>
          <a:prstGeom prst="star8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기업</a:t>
            </a:r>
          </a:p>
        </p:txBody>
      </p:sp>
      <p:sp>
        <p:nvSpPr>
          <p:cNvPr id="42" name="평행 사변형 41">
            <a:extLst>
              <a:ext uri="{FF2B5EF4-FFF2-40B4-BE49-F238E27FC236}">
                <a16:creationId xmlns:a16="http://schemas.microsoft.com/office/drawing/2014/main" id="{2835C1B5-C8B1-209A-B2AD-52C1B60991A6}"/>
              </a:ext>
            </a:extLst>
          </p:cNvPr>
          <p:cNvSpPr/>
          <p:nvPr/>
        </p:nvSpPr>
        <p:spPr>
          <a:xfrm flipH="1">
            <a:off x="3712003" y="2153761"/>
            <a:ext cx="720000" cy="1239511"/>
          </a:xfrm>
          <a:prstGeom prst="parallelogram">
            <a:avLst/>
          </a:prstGeom>
          <a:solidFill>
            <a:schemeClr val="accent6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학교</a:t>
            </a:r>
          </a:p>
        </p:txBody>
      </p:sp>
      <p:sp>
        <p:nvSpPr>
          <p:cNvPr id="44" name="평행 사변형 43">
            <a:extLst>
              <a:ext uri="{FF2B5EF4-FFF2-40B4-BE49-F238E27FC236}">
                <a16:creationId xmlns:a16="http://schemas.microsoft.com/office/drawing/2014/main" id="{F5C0490A-6DCD-1621-133E-551143312BA7}"/>
              </a:ext>
            </a:extLst>
          </p:cNvPr>
          <p:cNvSpPr/>
          <p:nvPr/>
        </p:nvSpPr>
        <p:spPr>
          <a:xfrm>
            <a:off x="534832" y="2153761"/>
            <a:ext cx="720000" cy="1239511"/>
          </a:xfrm>
          <a:prstGeom prst="parallelogram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가정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CFA9C81F-3D33-7EB6-7FC0-99A7ED7637DD}"/>
              </a:ext>
            </a:extLst>
          </p:cNvPr>
          <p:cNvSpPr/>
          <p:nvPr/>
        </p:nvSpPr>
        <p:spPr>
          <a:xfrm>
            <a:off x="409818" y="3781360"/>
            <a:ext cx="1934488" cy="401417"/>
          </a:xfrm>
          <a:prstGeom prst="roundRect">
            <a:avLst>
              <a:gd name="adj" fmla="val 48762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공통부분</a:t>
            </a:r>
          </a:p>
        </p:txBody>
      </p:sp>
      <p:sp>
        <p:nvSpPr>
          <p:cNvPr id="36" name="대각선 방향의 모서리가 둥근 사각형 16">
            <a:extLst>
              <a:ext uri="{FF2B5EF4-FFF2-40B4-BE49-F238E27FC236}">
                <a16:creationId xmlns:a16="http://schemas.microsoft.com/office/drawing/2014/main" id="{8DFC9496-47BC-0D40-BB35-A960798ADFB7}"/>
              </a:ext>
            </a:extLst>
          </p:cNvPr>
          <p:cNvSpPr/>
          <p:nvPr/>
        </p:nvSpPr>
        <p:spPr>
          <a:xfrm>
            <a:off x="459184" y="4334621"/>
            <a:ext cx="1835754" cy="40141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적정온도</a:t>
            </a:r>
          </a:p>
        </p:txBody>
      </p:sp>
      <p:sp>
        <p:nvSpPr>
          <p:cNvPr id="38" name="대각선 방향의 모서리가 잘린 사각형 17">
            <a:extLst>
              <a:ext uri="{FF2B5EF4-FFF2-40B4-BE49-F238E27FC236}">
                <a16:creationId xmlns:a16="http://schemas.microsoft.com/office/drawing/2014/main" id="{92FB9213-DFD4-81B3-AE00-DC419D6CD98D}"/>
              </a:ext>
            </a:extLst>
          </p:cNvPr>
          <p:cNvSpPr/>
          <p:nvPr/>
        </p:nvSpPr>
        <p:spPr>
          <a:xfrm>
            <a:off x="474612" y="4807950"/>
            <a:ext cx="1804899" cy="401417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고효율가전</a:t>
            </a:r>
          </a:p>
        </p:txBody>
      </p:sp>
      <p:sp>
        <p:nvSpPr>
          <p:cNvPr id="39" name="오각형 18">
            <a:extLst>
              <a:ext uri="{FF2B5EF4-FFF2-40B4-BE49-F238E27FC236}">
                <a16:creationId xmlns:a16="http://schemas.microsoft.com/office/drawing/2014/main" id="{B25D4CD7-7E83-7AE5-7286-CA5AE4B86FFB}"/>
              </a:ext>
            </a:extLst>
          </p:cNvPr>
          <p:cNvSpPr/>
          <p:nvPr/>
        </p:nvSpPr>
        <p:spPr>
          <a:xfrm>
            <a:off x="409817" y="5271930"/>
            <a:ext cx="1934488" cy="401417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디지털줄이기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순서도: 순차적 액세스 저장소 40">
            <a:extLst>
              <a:ext uri="{FF2B5EF4-FFF2-40B4-BE49-F238E27FC236}">
                <a16:creationId xmlns:a16="http://schemas.microsoft.com/office/drawing/2014/main" id="{7D0F36D1-3635-0BEF-A9A5-12C2EFC0BB0A}"/>
              </a:ext>
            </a:extLst>
          </p:cNvPr>
          <p:cNvSpPr/>
          <p:nvPr/>
        </p:nvSpPr>
        <p:spPr>
          <a:xfrm flipV="1">
            <a:off x="2704910" y="4667832"/>
            <a:ext cx="2016394" cy="401417"/>
          </a:xfrm>
          <a:prstGeom prst="flowChartMagneticTap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3" name="순서도: 순차적 액세스 저장소 42">
            <a:extLst>
              <a:ext uri="{FF2B5EF4-FFF2-40B4-BE49-F238E27FC236}">
                <a16:creationId xmlns:a16="http://schemas.microsoft.com/office/drawing/2014/main" id="{48B585F0-501B-A3EC-B53F-71CB20DD75E8}"/>
              </a:ext>
            </a:extLst>
          </p:cNvPr>
          <p:cNvSpPr/>
          <p:nvPr/>
        </p:nvSpPr>
        <p:spPr>
          <a:xfrm flipH="1">
            <a:off x="2712546" y="5167433"/>
            <a:ext cx="2001123" cy="401417"/>
          </a:xfrm>
          <a:prstGeom prst="flowChartMagneticTap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손수건사용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450343-4B71-E8C8-7BEF-3E71E2AEEFE7}"/>
              </a:ext>
            </a:extLst>
          </p:cNvPr>
          <p:cNvSpPr txBox="1"/>
          <p:nvPr/>
        </p:nvSpPr>
        <p:spPr>
          <a:xfrm>
            <a:off x="2899891" y="4683875"/>
            <a:ext cx="162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>
                <a:latin typeface="돋움" panose="020B0600000101010101" pitchFamily="50" charset="-127"/>
                <a:ea typeface="돋움" panose="020B0600000101010101" pitchFamily="50" charset="-127"/>
              </a:rPr>
              <a:t>멀티탭사용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6" name="리본: 위로 기울어짐 55">
            <a:extLst>
              <a:ext uri="{FF2B5EF4-FFF2-40B4-BE49-F238E27FC236}">
                <a16:creationId xmlns:a16="http://schemas.microsoft.com/office/drawing/2014/main" id="{7DC07677-0E21-8C74-3BD9-69A0A035CAE8}"/>
              </a:ext>
            </a:extLst>
          </p:cNvPr>
          <p:cNvSpPr/>
          <p:nvPr/>
        </p:nvSpPr>
        <p:spPr>
          <a:xfrm rot="20770362">
            <a:off x="2840286" y="3804715"/>
            <a:ext cx="1836081" cy="59868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건강한지구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DBA054B-22D6-4DA8-B86E-8F03D2C7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6</a:t>
            </a:fld>
            <a:endParaRPr lang="ko-KR" altLang="en-US"/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94910806-201F-636C-769D-B8AEE763E90E}"/>
              </a:ext>
            </a:extLst>
          </p:cNvPr>
          <p:cNvCxnSpPr>
            <a:cxnSpLocks/>
            <a:stCxn id="41" idx="1"/>
            <a:endCxn id="43" idx="3"/>
          </p:cNvCxnSpPr>
          <p:nvPr/>
        </p:nvCxnSpPr>
        <p:spPr>
          <a:xfrm rot="10800000" flipH="1" flipV="1">
            <a:off x="2704910" y="4868540"/>
            <a:ext cx="7636" cy="499602"/>
          </a:xfrm>
          <a:prstGeom prst="bentConnector3">
            <a:avLst>
              <a:gd name="adj1" fmla="val -2993714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77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407</TotalTime>
  <Words>197</Words>
  <Application>Microsoft Office PowerPoint</Application>
  <PresentationFormat>A4 용지(210x297mm)</PresentationFormat>
  <Paragraphs>69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 A. 탄소중립의 개념</vt:lpstr>
      <vt:lpstr>B. 2050 탄소중립의 미래상</vt:lpstr>
      <vt:lpstr>C. 탄소중립이행관련 정부 R&amp;D</vt:lpstr>
      <vt:lpstr>D. 탄소중립 생활실천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KPC</cp:lastModifiedBy>
  <cp:revision>33</cp:revision>
  <dcterms:created xsi:type="dcterms:W3CDTF">2024-09-21T11:28:49Z</dcterms:created>
  <dcterms:modified xsi:type="dcterms:W3CDTF">2025-04-14T00:40:39Z</dcterms:modified>
</cp:coreProperties>
</file>